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50"/>
  </p:notesMasterIdLst>
  <p:handoutMasterIdLst>
    <p:handoutMasterId r:id="rId51"/>
  </p:handoutMasterIdLst>
  <p:sldIdLst>
    <p:sldId id="538" r:id="rId2"/>
    <p:sldId id="258" r:id="rId3"/>
    <p:sldId id="569" r:id="rId4"/>
    <p:sldId id="489" r:id="rId5"/>
    <p:sldId id="541" r:id="rId6"/>
    <p:sldId id="547" r:id="rId7"/>
    <p:sldId id="441" r:id="rId8"/>
    <p:sldId id="570" r:id="rId9"/>
    <p:sldId id="543" r:id="rId10"/>
    <p:sldId id="556" r:id="rId11"/>
    <p:sldId id="544" r:id="rId12"/>
    <p:sldId id="557" r:id="rId13"/>
    <p:sldId id="546" r:id="rId14"/>
    <p:sldId id="453" r:id="rId15"/>
    <p:sldId id="549" r:id="rId16"/>
    <p:sldId id="551" r:id="rId17"/>
    <p:sldId id="490" r:id="rId18"/>
    <p:sldId id="447" r:id="rId19"/>
    <p:sldId id="452" r:id="rId20"/>
    <p:sldId id="571" r:id="rId21"/>
    <p:sldId id="550" r:id="rId22"/>
    <p:sldId id="481" r:id="rId23"/>
    <p:sldId id="573" r:id="rId24"/>
    <p:sldId id="436" r:id="rId25"/>
    <p:sldId id="458" r:id="rId26"/>
    <p:sldId id="594" r:id="rId27"/>
    <p:sldId id="521" r:id="rId28"/>
    <p:sldId id="595" r:id="rId29"/>
    <p:sldId id="596" r:id="rId30"/>
    <p:sldId id="597" r:id="rId31"/>
    <p:sldId id="598" r:id="rId32"/>
    <p:sldId id="606" r:id="rId33"/>
    <p:sldId id="607" r:id="rId34"/>
    <p:sldId id="552" r:id="rId35"/>
    <p:sldId id="459" r:id="rId36"/>
    <p:sldId id="491" r:id="rId37"/>
    <p:sldId id="562" r:id="rId38"/>
    <p:sldId id="460" r:id="rId39"/>
    <p:sldId id="463" r:id="rId40"/>
    <p:sldId id="610" r:id="rId41"/>
    <p:sldId id="611" r:id="rId42"/>
    <p:sldId id="612" r:id="rId43"/>
    <p:sldId id="613" r:id="rId44"/>
    <p:sldId id="614" r:id="rId45"/>
    <p:sldId id="609" r:id="rId46"/>
    <p:sldId id="615" r:id="rId47"/>
    <p:sldId id="616" r:id="rId48"/>
    <p:sldId id="617" r:id="rId49"/>
  </p:sldIdLst>
  <p:sldSz cx="12192000" cy="6858000"/>
  <p:notesSz cx="7315200" cy="9601200"/>
  <p:custDataLst>
    <p:tags r:id="rId5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 autoAdjust="0"/>
    <p:restoredTop sz="80567" autoAdjust="0"/>
  </p:normalViewPr>
  <p:slideViewPr>
    <p:cSldViewPr>
      <p:cViewPr varScale="1">
        <p:scale>
          <a:sx n="71" d="100"/>
          <a:sy n="71" d="100"/>
        </p:scale>
        <p:origin x="137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65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Please retain proper</a:t>
            </a:r>
            <a:r>
              <a:rPr lang="en-US" baseline="0" dirty="0" smtClean="0"/>
              <a:t> attribution, including the reference to </a:t>
            </a:r>
            <a:r>
              <a:rPr lang="en-US" baseline="0" dirty="0" err="1" smtClean="0"/>
              <a:t>ai.berkeley.edu</a:t>
            </a:r>
            <a:r>
              <a:rPr lang="en-US" baseline="0" dirty="0" smtClean="0"/>
              <a:t>.  </a:t>
            </a:r>
            <a:r>
              <a:rPr lang="en-US" baseline="0" smtClean="0"/>
              <a:t>Thanks!</a:t>
            </a:r>
            <a:endParaRPr lang="en-US" sz="120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14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16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17</a:t>
            </a:fld>
            <a:endParaRPr lang="en-US" smtClean="0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0.w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wmf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 smtClean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 smtClean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 smtClean="0">
                <a:latin typeface="Calibri"/>
                <a:cs typeface="Calibri"/>
              </a:rPr>
              <a:t>ai.berkeley.edu</a:t>
            </a:r>
            <a:r>
              <a:rPr lang="en-US" sz="1400" dirty="0" smtClean="0">
                <a:latin typeface="Calibri"/>
                <a:cs typeface="Calibri"/>
              </a:rPr>
              <a:t>.]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sz="2800" dirty="0" smtClean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12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contours greedy empty (L3D1)] </a:t>
            </a:r>
          </a:p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 smtClean="0">
                <a:latin typeface="Calibri"/>
                <a:cs typeface="Calibri"/>
              </a:rPr>
              <a:t>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 smtClean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 smtClean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 smtClean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 smtClean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 smtClean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 smtClean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 smtClean="0">
                <a:latin typeface="Calibri"/>
                <a:cs typeface="Calibri"/>
              </a:rPr>
              <a:t>8</a:t>
            </a:r>
            <a:endParaRPr lang="en-US" sz="2000" b="1" dirty="0">
              <a:latin typeface="Calibri"/>
              <a:cs typeface="Calibri"/>
            </a:endParaRP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0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 h=5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2 h</a:t>
            </a:r>
            <a:r>
              <a:rPr lang="en-US" sz="2000" i="1" dirty="0">
                <a:latin typeface="Calibri"/>
                <a:cs typeface="Calibri"/>
              </a:rPr>
              <a:t>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3 h=7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4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6 h=0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9 h=1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10 h=2</a:t>
            </a:r>
            <a:endParaRPr lang="en-US" sz="2000" i="1" dirty="0">
              <a:latin typeface="Calibri"/>
              <a:cs typeface="Calibri"/>
            </a:endParaRP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</a:t>
            </a:r>
            <a:r>
              <a:rPr lang="en-US" sz="2000" i="1" dirty="0" smtClean="0">
                <a:latin typeface="Calibri"/>
                <a:cs typeface="Calibri"/>
              </a:rPr>
              <a:t> = 12 h=0</a:t>
            </a:r>
            <a:endParaRPr lang="en-US" sz="2000" i="1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Should we stop when we </a:t>
            </a:r>
            <a:r>
              <a:rPr lang="en-US" dirty="0" err="1" smtClean="0">
                <a:latin typeface="Calibri"/>
                <a:cs typeface="Calibri"/>
              </a:rPr>
              <a:t>enqueue</a:t>
            </a:r>
            <a:r>
              <a:rPr lang="en-US" dirty="0" smtClean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No: only stop when we </a:t>
            </a:r>
            <a:r>
              <a:rPr lang="en-US" dirty="0" err="1" smtClean="0">
                <a:latin typeface="Calibri"/>
                <a:cs typeface="Calibri"/>
              </a:rPr>
              <a:t>dequeue</a:t>
            </a:r>
            <a:r>
              <a:rPr lang="en-US" dirty="0" smtClean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 smtClean="0"/>
          </a:p>
          <a:p>
            <a:pPr eaLnBrk="1" hangingPunct="1"/>
            <a:r>
              <a:rPr lang="en-US" sz="3600" dirty="0" smtClean="0"/>
              <a:t>Informed Search</a:t>
            </a:r>
          </a:p>
          <a:p>
            <a:pPr lvl="1"/>
            <a:r>
              <a:rPr lang="en-US" sz="3200" dirty="0" smtClean="0"/>
              <a:t>Heuristics</a:t>
            </a:r>
          </a:p>
          <a:p>
            <a:pPr lvl="1"/>
            <a:r>
              <a:rPr lang="en-US" sz="3200" dirty="0" smtClean="0"/>
              <a:t>Greedy Search</a:t>
            </a:r>
          </a:p>
          <a:p>
            <a:pPr lvl="1"/>
            <a:r>
              <a:rPr lang="en-US" sz="3200" dirty="0" smtClean="0"/>
              <a:t>A* Search</a:t>
            </a:r>
          </a:p>
          <a:p>
            <a:pPr lvl="2"/>
            <a:endParaRPr lang="en-US" sz="2800" dirty="0" smtClean="0"/>
          </a:p>
          <a:p>
            <a:pPr eaLnBrk="1" hangingPunct="1"/>
            <a:r>
              <a:rPr lang="en-US" sz="3600" dirty="0" smtClean="0"/>
              <a:t>Graph Search</a:t>
            </a:r>
          </a:p>
          <a:p>
            <a:pPr lvl="2"/>
            <a:endParaRPr lang="en-US" sz="2800" dirty="0" smtClean="0"/>
          </a:p>
          <a:p>
            <a:pPr lvl="1" eaLnBrk="1" hangingPunct="1"/>
            <a:endParaRPr lang="en-US" sz="3200" dirty="0" smtClean="0"/>
          </a:p>
          <a:p>
            <a:pPr eaLnBrk="1" hangingPunct="1"/>
            <a:endParaRPr lang="en-US" sz="3600" dirty="0" smtClean="0"/>
          </a:p>
          <a:p>
            <a:pPr eaLnBrk="1" hangingPunct="1"/>
            <a:endParaRPr lang="en-US" sz="3600" dirty="0" smtClean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Admissible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Admissibility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Inadmissible (pessimistic) heuristics break optimality by trapping good plans on the fringe</a:t>
            </a:r>
            <a:endParaRPr lang="en-US" sz="2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alibri" pitchFamily="34" charset="0"/>
              </a:rPr>
              <a:t>Admissible (optimistic) heuristics slow down bad plans but never outweigh true costs</a:t>
            </a: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 smtClean="0"/>
              <a:t>A heuristic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/>
              <a:t> is </a:t>
            </a:r>
            <a:r>
              <a:rPr lang="en-US" i="1" dirty="0" smtClean="0">
                <a:solidFill>
                  <a:srgbClr val="C00000"/>
                </a:solidFill>
              </a:rPr>
              <a:t>admissible</a:t>
            </a:r>
            <a:r>
              <a:rPr lang="en-US" i="1" dirty="0" smtClean="0"/>
              <a:t> </a:t>
            </a:r>
            <a:r>
              <a:rPr lang="en-US" dirty="0" smtClean="0"/>
              <a:t>(optimistic) if: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dirty="0" smtClean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 smtClean="0"/>
          </a:p>
          <a:p>
            <a:pPr eaLnBrk="1" hangingPunct="1"/>
            <a:r>
              <a:rPr lang="en-US" dirty="0" smtClean="0"/>
              <a:t>Examples: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 smtClean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UCS </a:t>
            </a:r>
            <a:r>
              <a:rPr lang="en-US" dirty="0" err="1" smtClean="0">
                <a:latin typeface="Calibri"/>
                <a:cs typeface="Calibri"/>
              </a:rPr>
              <a:t>vs</a:t>
            </a:r>
            <a:r>
              <a:rPr lang="en-US" dirty="0" smtClean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pPr eaLnBrk="1" hangingPunct="1"/>
            <a:r>
              <a:rPr lang="en-US" dirty="0" smtClean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contours UCS / greedy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* empty (L3D1)]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 smtClean="0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small maze (L3D5)]</a:t>
            </a:r>
            <a:endParaRPr lang="en-US"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Video games</a:t>
            </a:r>
          </a:p>
          <a:p>
            <a:pPr eaLnBrk="1" hangingPunct="1"/>
            <a:r>
              <a:rPr lang="en-US" dirty="0" err="1" smtClean="0"/>
              <a:t>Pathing</a:t>
            </a:r>
            <a:r>
              <a:rPr lang="en-US" dirty="0" smtClean="0"/>
              <a:t> / routing problems</a:t>
            </a:r>
          </a:p>
          <a:p>
            <a:pPr eaLnBrk="1" hangingPunct="1"/>
            <a:r>
              <a:rPr lang="en-US" dirty="0" smtClean="0"/>
              <a:t>Resource planning problems</a:t>
            </a:r>
          </a:p>
          <a:p>
            <a:pPr eaLnBrk="1" hangingPunct="1"/>
            <a:r>
              <a:rPr lang="en-US" dirty="0" smtClean="0"/>
              <a:t>Robot motion planning</a:t>
            </a:r>
          </a:p>
          <a:p>
            <a:pPr eaLnBrk="1" hangingPunct="1"/>
            <a:r>
              <a:rPr lang="en-US" dirty="0" smtClean="0"/>
              <a:t>Language analysis</a:t>
            </a:r>
          </a:p>
          <a:p>
            <a:pPr eaLnBrk="1" hangingPunct="1"/>
            <a:r>
              <a:rPr lang="en-US" dirty="0" smtClean="0"/>
              <a:t>Machine translation</a:t>
            </a:r>
          </a:p>
          <a:p>
            <a:pPr eaLnBrk="1" hangingPunct="1"/>
            <a:r>
              <a:rPr lang="en-US" dirty="0" smtClean="0"/>
              <a:t>Speech recognition</a:t>
            </a:r>
          </a:p>
          <a:p>
            <a:pPr eaLnBrk="1" hangingPunct="1"/>
            <a:r>
              <a:rPr lang="en-US" dirty="0" smtClean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: 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UCS 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/ A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* </a:t>
            </a:r>
            <a:r>
              <a:rPr lang="en-US" sz="2000" dirty="0" err="1" smtClean="0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  <a:endParaRPr lang="en-US" sz="2000" dirty="0">
              <a:solidFill>
                <a:srgbClr val="C00000"/>
              </a:solidFill>
              <a:latin typeface="Calibri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783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 smtClean="0">
                <a:latin typeface="Calibri" pitchFamily="34" charset="0"/>
              </a:rPr>
              <a:t>State Graph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549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 smtClean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11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Idea: never </a:t>
            </a:r>
            <a:r>
              <a:rPr lang="en-US" sz="2400" dirty="0" smtClean="0">
                <a:solidFill>
                  <a:srgbClr val="FF0000"/>
                </a:solidFill>
              </a:rPr>
              <a:t>expand</a:t>
            </a:r>
            <a:r>
              <a:rPr lang="en-US" sz="2400" dirty="0" smtClean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to implement: </a:t>
            </a:r>
          </a:p>
          <a:p>
            <a:pPr lvl="1" eaLnBrk="1" hangingPunct="1"/>
            <a:r>
              <a:rPr lang="en-US" sz="2000" dirty="0" smtClean="0"/>
              <a:t>Tree search + set of expanded states (“closed set”)</a:t>
            </a:r>
          </a:p>
          <a:p>
            <a:pPr lvl="1" eaLnBrk="1" hangingPunct="1"/>
            <a:r>
              <a:rPr lang="en-US" sz="2000" dirty="0" smtClean="0"/>
              <a:t>Expand the search tree node-by-node, but…</a:t>
            </a:r>
          </a:p>
          <a:p>
            <a:pPr lvl="1" eaLnBrk="1" hangingPunct="1"/>
            <a:r>
              <a:rPr lang="en-US" sz="2000" dirty="0" smtClean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 smtClean="0"/>
              <a:t>If not new, skip it, if new add to closed set</a:t>
            </a:r>
            <a:endParaRPr lang="en-US" sz="24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Important: </a:t>
            </a:r>
            <a:r>
              <a:rPr lang="en-US" sz="2400" dirty="0" smtClean="0">
                <a:solidFill>
                  <a:srgbClr val="FF0000"/>
                </a:solidFill>
              </a:rPr>
              <a:t>store the closed set as a set</a:t>
            </a:r>
            <a:r>
              <a:rPr lang="en-US" sz="2400" dirty="0" smtClean="0"/>
              <a:t>, not a list</a:t>
            </a:r>
            <a:endParaRPr lang="en-US" sz="1900" dirty="0" smtClean="0"/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 smtClean="0"/>
              <a:t>How about optimality?</a:t>
            </a:r>
          </a:p>
        </p:txBody>
      </p:sp>
    </p:spTree>
    <p:extLst>
      <p:ext uri="{BB962C8B-B14F-4D97-AF65-F5344CB8AC3E}">
        <p14:creationId xmlns:p14="http://schemas.microsoft.com/office/powerpoint/2010/main" val="23783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Search Pseudo-Code</a:t>
            </a:r>
            <a:endParaRPr lang="en-US" dirty="0"/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Search Pseudo-Code</a:t>
            </a:r>
            <a:endParaRPr lang="en-US" dirty="0"/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3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Heuristics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/>
              <a:t>Most of the work in solving hard search problems optimally is in coming up with admissible heuristics</a:t>
            </a:r>
          </a:p>
          <a:p>
            <a:pPr lvl="3"/>
            <a:endParaRPr lang="en-US" sz="1600" dirty="0" smtClean="0"/>
          </a:p>
          <a:p>
            <a:pPr eaLnBrk="1" hangingPunct="1"/>
            <a:r>
              <a:rPr lang="en-US" sz="2800" dirty="0" smtClean="0"/>
              <a:t>Often, admissible heuristics are solutions to </a:t>
            </a:r>
            <a:r>
              <a:rPr lang="en-US" sz="2800" i="1" dirty="0" smtClean="0"/>
              <a:t>relaxed problems, </a:t>
            </a:r>
            <a:r>
              <a:rPr lang="en-US" sz="2800" dirty="0" smtClean="0"/>
              <a:t>where new actions are available</a:t>
            </a:r>
            <a:endParaRPr lang="en-US" sz="2800" i="1" dirty="0" smtClean="0"/>
          </a:p>
          <a:p>
            <a:pPr lvl="2"/>
            <a:endParaRPr lang="en-US" sz="2000" i="1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Start State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Goal State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Actions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Heuristic: Number of tiles misplaced</a:t>
            </a:r>
          </a:p>
          <a:p>
            <a:pPr eaLnBrk="1" hangingPunct="1"/>
            <a:r>
              <a:rPr lang="en-US" sz="2800" dirty="0" smtClean="0"/>
              <a:t>Why is it admissible?</a:t>
            </a:r>
          </a:p>
          <a:p>
            <a:pPr eaLnBrk="1" hangingPunct="1"/>
            <a:r>
              <a:rPr lang="en-US" sz="2800" dirty="0" smtClean="0"/>
              <a:t>h(start) =</a:t>
            </a:r>
          </a:p>
          <a:p>
            <a:pPr eaLnBrk="1" hangingPunct="1"/>
            <a:r>
              <a:rPr lang="en-US" sz="2800" dirty="0" smtClean="0"/>
              <a:t>This is a </a:t>
            </a:r>
            <a:r>
              <a:rPr lang="en-US" sz="2800" i="1" dirty="0" smtClean="0"/>
              <a:t>relaxed-problem</a:t>
            </a:r>
            <a:r>
              <a:rPr lang="en-US" sz="2800" dirty="0" smtClean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libri" pitchFamily="34" charset="0"/>
              </a:rPr>
              <a:t>Statistics from Andrew Moore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Total </a:t>
            </a:r>
            <a:r>
              <a:rPr lang="en-US" sz="2400" i="1" dirty="0" smtClean="0"/>
              <a:t>Manhattan </a:t>
            </a:r>
            <a:r>
              <a:rPr lang="en-US" sz="2400" dirty="0" smtClean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</a:t>
            </a:r>
            <a:r>
              <a:rPr lang="en-US" sz="2400" dirty="0" smtClean="0">
                <a:solidFill>
                  <a:schemeClr val="accent2"/>
                </a:solidFill>
                <a:latin typeface="Calibri" pitchFamily="34" charset="0"/>
              </a:rPr>
              <a:t>… = </a:t>
            </a: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/>
                <a:gridCol w="1295400"/>
                <a:gridCol w="1295400"/>
                <a:gridCol w="1447800"/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Start State</a:t>
              </a:r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Calibri" pitchFamily="34" charset="0"/>
                </a:rPr>
                <a:t>Goal State</a:t>
              </a:r>
              <a:endParaRPr lang="en-US" sz="20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How about using the </a:t>
            </a:r>
            <a:r>
              <a:rPr lang="en-US" sz="2800" i="1" dirty="0" smtClean="0"/>
              <a:t>actual cost</a:t>
            </a:r>
            <a:r>
              <a:rPr lang="en-US" sz="2800" dirty="0" smtClean="0"/>
              <a:t> as a heuristic?</a:t>
            </a:r>
          </a:p>
          <a:p>
            <a:pPr lvl="1" eaLnBrk="1" hangingPunct="1"/>
            <a:r>
              <a:rPr lang="en-US" sz="2400" dirty="0" smtClean="0"/>
              <a:t>Would it be admissible?</a:t>
            </a:r>
          </a:p>
          <a:p>
            <a:pPr lvl="1" eaLnBrk="1" hangingPunct="1"/>
            <a:r>
              <a:rPr lang="en-US" sz="2400" dirty="0" smtClean="0"/>
              <a:t>Would we save on nodes expanded?</a:t>
            </a:r>
          </a:p>
          <a:p>
            <a:pPr lvl="1" eaLnBrk="1" hangingPunct="1"/>
            <a:r>
              <a:rPr lang="en-US" sz="2400" dirty="0" smtClean="0"/>
              <a:t>What’s wrong with it?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With A*: a trade-off between quality of estimate and work per node</a:t>
            </a:r>
          </a:p>
          <a:p>
            <a:pPr lvl="1"/>
            <a:r>
              <a:rPr lang="en-US" sz="2400" dirty="0" smtClean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 smtClean="0"/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2108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  <p:extLst>
      <p:ext uri="{BB962C8B-B14F-4D97-AF65-F5344CB8AC3E}">
        <p14:creationId xmlns:p14="http://schemas.microsoft.com/office/powerpoint/2010/main" val="3621818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 smtClean="0">
                <a:latin typeface="Calibri"/>
                <a:cs typeface="Calibri"/>
              </a:rPr>
              <a:t>≤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 smtClean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 smtClean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 smtClean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 smtClean="0">
                <a:latin typeface="Calibri"/>
                <a:cs typeface="Calibri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 smtClean="0">
                <a:latin typeface="Calibri"/>
                <a:cs typeface="Calibri"/>
              </a:rPr>
              <a:t>+</a:t>
            </a:r>
            <a:r>
              <a:rPr lang="en-US" sz="2000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 smtClean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 smtClean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 smtClean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 smtClean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lang="en-US" sz="2400" b="1" i="1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143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 smtClean="0">
                <a:latin typeface="Calibri"/>
                <a:cs typeface="Calibri"/>
              </a:rPr>
            </a:br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 smtClean="0">
                <a:latin typeface="Calibri"/>
                <a:cs typeface="Calibri"/>
              </a:rPr>
              <a:t>suboptimally</a:t>
            </a:r>
            <a:endParaRPr lang="en-US" sz="2400" dirty="0" smtClean="0">
              <a:latin typeface="Calibri"/>
              <a:cs typeface="Calibri"/>
            </a:endParaRPr>
          </a:p>
          <a:p>
            <a:pPr lvl="1"/>
            <a:endParaRPr lang="en-US" sz="1400" dirty="0" smtClean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 smtClean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1583302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 smtClean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r>
              <a:rPr lang="en-US" sz="2400" dirty="0" smtClean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783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A* uses both backward costs and (estimates of) forward costs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A* is optimal with admissible / consistent heuristics</a:t>
            </a:r>
          </a:p>
          <a:p>
            <a:pPr lvl="4"/>
            <a:endParaRPr lang="en-US" sz="1600" dirty="0" smtClean="0"/>
          </a:p>
          <a:p>
            <a:pPr eaLnBrk="1" hangingPunct="1"/>
            <a:r>
              <a:rPr lang="en-US" dirty="0" smtClean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534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08314"/>
            <a:ext cx="5029200" cy="56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73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45" y="1219200"/>
            <a:ext cx="1091197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13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Title, </a:t>
            </a:r>
            <a:r>
              <a:rPr lang="en-US" smtClean="0"/>
              <a:t>your name</a:t>
            </a:r>
          </a:p>
          <a:p>
            <a:r>
              <a:rPr lang="en-US" dirty="0" smtClean="0"/>
              <a:t>Overview/Abstract</a:t>
            </a:r>
          </a:p>
          <a:p>
            <a:r>
              <a:rPr lang="en-US" dirty="0" smtClean="0"/>
              <a:t>Problem Statements</a:t>
            </a:r>
          </a:p>
          <a:p>
            <a:r>
              <a:rPr lang="en-US" dirty="0" smtClean="0"/>
              <a:t>Solution Design</a:t>
            </a:r>
          </a:p>
          <a:p>
            <a:r>
              <a:rPr lang="en-US" dirty="0" smtClean="0"/>
              <a:t>Solution Implementation</a:t>
            </a:r>
          </a:p>
          <a:p>
            <a:r>
              <a:rPr lang="en-US" dirty="0" smtClean="0"/>
              <a:t>Solution Result/Evaluation</a:t>
            </a:r>
          </a:p>
          <a:p>
            <a:r>
              <a:rPr lang="en-US" dirty="0" smtClean="0"/>
              <a:t>Conclusion/Reflection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All these search algorithms are the same except for fringe strategies</a:t>
            </a:r>
          </a:p>
          <a:p>
            <a:pPr lvl="1"/>
            <a:r>
              <a:rPr lang="en-US" sz="2400" dirty="0" smtClean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 smtClean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 smtClean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Uninformed Search</a:t>
            </a:r>
            <a:endParaRPr 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lvl="1">
              <a:lnSpc>
                <a:spcPct val="80000"/>
              </a:lnSpc>
            </a:pPr>
            <a:endParaRPr lang="en-US" sz="2400" dirty="0" smtClean="0"/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 smtClean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small maze 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L3D3)]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Informed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 smtClean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smtClean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 smtClean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 </a:t>
            </a:r>
            <a:r>
              <a:rPr lang="en-US" sz="2000" kern="0" dirty="0">
                <a:latin typeface="Calibri" pitchFamily="34" charset="0"/>
                <a:cs typeface="+mn-cs"/>
              </a:rPr>
              <a:t>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</a:t>
            </a:r>
            <a:r>
              <a:rPr lang="en-US" sz="2000" kern="0" dirty="0" smtClean="0">
                <a:latin typeface="Calibri" pitchFamily="34" charset="0"/>
                <a:cs typeface="+mn-cs"/>
              </a:rPr>
              <a:t>distance for </a:t>
            </a:r>
            <a:r>
              <a:rPr lang="en-US" sz="2000" kern="0" dirty="0" err="1" smtClean="0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47268</TotalTime>
  <Words>1538</Words>
  <Application>Microsoft Office PowerPoint</Application>
  <PresentationFormat>Widescreen</PresentationFormat>
  <Paragraphs>474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Symbol</vt:lpstr>
      <vt:lpstr>Times New Roman</vt:lpstr>
      <vt:lpstr>Wingdings</vt:lpstr>
      <vt:lpstr>dan-berkeley-nlp-v1</vt:lpstr>
      <vt:lpstr>PowerPoint Presentation</vt:lpstr>
      <vt:lpstr>Today</vt:lpstr>
      <vt:lpstr>Recap: Search</vt:lpstr>
      <vt:lpstr>Recap: Search</vt:lpstr>
      <vt:lpstr>The One Queue</vt:lpstr>
      <vt:lpstr>Uninformed Search</vt:lpstr>
      <vt:lpstr>Uniform Cost Search</vt:lpstr>
      <vt:lpstr>Informed Search</vt:lpstr>
      <vt:lpstr>Search Heuristics</vt:lpstr>
      <vt:lpstr>Example: Heuristic Function</vt:lpstr>
      <vt:lpstr>Greedy Search</vt:lpstr>
      <vt:lpstr>Example: Heuristic Function</vt:lpstr>
      <vt:lpstr>Greedy Search</vt:lpstr>
      <vt:lpstr>Greedy Search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Properties of A*</vt:lpstr>
      <vt:lpstr>Properties of A*</vt:lpstr>
      <vt:lpstr>UCS vs A* Contours</vt:lpstr>
      <vt:lpstr>Comparison</vt:lpstr>
      <vt:lpstr>A* Applications</vt:lpstr>
      <vt:lpstr>Graph Search</vt:lpstr>
      <vt:lpstr>Tree Search: Extra Work!</vt:lpstr>
      <vt:lpstr>Graph Search</vt:lpstr>
      <vt:lpstr>Graph Search</vt:lpstr>
      <vt:lpstr>Tree Search Pseudo-Code</vt:lpstr>
      <vt:lpstr>Graph Search Pseudo-Code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Optimality of A* Graph Search</vt:lpstr>
      <vt:lpstr>A* Graph Search Gone Wrong?</vt:lpstr>
      <vt:lpstr>Consistency of Heuristics</vt:lpstr>
      <vt:lpstr>Optimality of A* Graph Search</vt:lpstr>
      <vt:lpstr>Optimality</vt:lpstr>
      <vt:lpstr>A*: Summary</vt:lpstr>
      <vt:lpstr>Part 1 Solution</vt:lpstr>
      <vt:lpstr>Part 1 Solution</vt:lpstr>
      <vt:lpstr>Good Documentation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Joseph Lee</cp:lastModifiedBy>
  <cp:revision>2269</cp:revision>
  <cp:lastPrinted>2014-01-28T19:38:34Z</cp:lastPrinted>
  <dcterms:created xsi:type="dcterms:W3CDTF">2004-08-27T04:16:05Z</dcterms:created>
  <dcterms:modified xsi:type="dcterms:W3CDTF">2018-02-20T05:23:14Z</dcterms:modified>
</cp:coreProperties>
</file>